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8" r:id="rId2"/>
    <p:sldId id="257" r:id="rId3"/>
    <p:sldId id="269" r:id="rId4"/>
    <p:sldId id="385" r:id="rId5"/>
    <p:sldId id="319" r:id="rId6"/>
    <p:sldId id="260" r:id="rId7"/>
    <p:sldId id="386" r:id="rId8"/>
    <p:sldId id="387" r:id="rId9"/>
    <p:sldId id="388" r:id="rId10"/>
    <p:sldId id="389" r:id="rId11"/>
    <p:sldId id="399" r:id="rId12"/>
    <p:sldId id="400" r:id="rId13"/>
    <p:sldId id="401" r:id="rId14"/>
    <p:sldId id="390" r:id="rId15"/>
    <p:sldId id="391" r:id="rId16"/>
    <p:sldId id="398" r:id="rId17"/>
    <p:sldId id="393" r:id="rId18"/>
    <p:sldId id="394" r:id="rId19"/>
    <p:sldId id="395" r:id="rId20"/>
    <p:sldId id="267" r:id="rId21"/>
    <p:sldId id="396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 Math" panose="02040503050406030204" pitchFamily="18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0026"/>
    <a:srgbClr val="FC4E2A"/>
    <a:srgbClr val="FEB24C"/>
    <a:srgbClr val="FFEDA0"/>
    <a:srgbClr val="0099F9"/>
    <a:srgbClr val="EDF8FB"/>
    <a:srgbClr val="666666"/>
    <a:srgbClr val="238B45"/>
    <a:srgbClr val="66C2A4"/>
    <a:srgbClr val="B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ECDE27-EAF3-447A-AC89-4B7388B2FDFB}" v="2" dt="2022-05-06T01:31:16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D8D7E-589D-43BC-97D4-30C1F800415E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FD0A6-595D-4053-9320-A30BCFAB96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timorecountymd.gov/departments/economicdev/meet-baltimore-county/business-communities/owingsmills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Tell a story!</a:t>
            </a:r>
          </a:p>
          <a:p>
            <a:r>
              <a:rPr lang="en-US"/>
              <a:t>Red Run dam</a:t>
            </a:r>
          </a:p>
          <a:p>
            <a:r>
              <a:rPr lang="en-US"/>
              <a:t>Owings Mills cluster development: </a:t>
            </a:r>
            <a:r>
              <a:rPr lang="en-US">
                <a:hlinkClick r:id="rId3"/>
              </a:rPr>
              <a:t>https://www.baltimorecountymd.gov/departments/economicdev/meet-baltimore-county/business-communities/owingsmills.html</a:t>
            </a:r>
            <a:endParaRPr lang="en-US"/>
          </a:p>
          <a:p>
            <a:pPr lvl="1"/>
            <a:r>
              <a:rPr lang="en-US"/>
              <a:t>The county was trying to manage growth by creating two town centers, including Owings Mills</a:t>
            </a:r>
          </a:p>
          <a:p>
            <a:pPr lvl="1"/>
            <a:r>
              <a:rPr lang="en-US"/>
              <a:t>Construct a regional flood control/stormwater management facility in RR watershed, where growth will occur</a:t>
            </a:r>
          </a:p>
          <a:p>
            <a:r>
              <a:rPr lang="en-US"/>
              <a:t>=&gt; Basis for 1990 bioassessment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25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DIFF = 1987-2009</a:t>
            </a:r>
          </a:p>
          <a:p>
            <a:pPr marL="171450" indent="-171450">
              <a:buFontTx/>
              <a:buChar char="-"/>
            </a:pPr>
            <a:r>
              <a:rPr lang="en-US"/>
              <a:t>Only Spring data were used to compared since the protocol is to sample in the Spring.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291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/>
              <a:t>B9.87: </a:t>
            </a:r>
            <a:r>
              <a:rPr lang="en-US" b="1" err="1"/>
              <a:t>Promoresia</a:t>
            </a:r>
            <a:r>
              <a:rPr lang="en-US"/>
              <a:t>; B7.87: </a:t>
            </a:r>
            <a:r>
              <a:rPr lang="en-US" b="1" err="1"/>
              <a:t>Nyctiophylax</a:t>
            </a:r>
            <a:r>
              <a:rPr lang="en-US"/>
              <a:t>; B1, 2, </a:t>
            </a:r>
            <a:r>
              <a:rPr lang="en-US" err="1"/>
              <a:t>etc</a:t>
            </a:r>
            <a:r>
              <a:rPr lang="en-US"/>
              <a:t>: Oligochaeta and </a:t>
            </a:r>
            <a:r>
              <a:rPr lang="en-US" b="1" err="1"/>
              <a:t>Prosimulium</a:t>
            </a:r>
            <a:r>
              <a:rPr lang="en-US"/>
              <a:t> and </a:t>
            </a:r>
            <a:r>
              <a:rPr lang="en-US" b="1"/>
              <a:t>Sialis</a:t>
            </a:r>
            <a:r>
              <a:rPr lang="en-US"/>
              <a:t>; </a:t>
            </a:r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B1, 2, </a:t>
            </a:r>
            <a:r>
              <a:rPr lang="en-US" err="1"/>
              <a:t>etc</a:t>
            </a:r>
            <a:r>
              <a:rPr lang="en-US"/>
              <a:t> 2009: </a:t>
            </a:r>
            <a:r>
              <a:rPr lang="en-US" err="1"/>
              <a:t>Antocha</a:t>
            </a:r>
            <a:r>
              <a:rPr lang="en-US"/>
              <a:t> and </a:t>
            </a:r>
            <a:r>
              <a:rPr lang="en-US" err="1"/>
              <a:t>Hemerodromia</a:t>
            </a:r>
            <a:r>
              <a:rPr lang="en-US"/>
              <a:t>; B7: </a:t>
            </a:r>
            <a:r>
              <a:rPr lang="en-US" err="1"/>
              <a:t>Limnophora</a:t>
            </a:r>
            <a:r>
              <a:rPr lang="en-US"/>
              <a:t>; B9: </a:t>
            </a:r>
            <a:r>
              <a:rPr lang="en-US" b="1" err="1"/>
              <a:t>Anchytarsus</a:t>
            </a:r>
            <a:r>
              <a:rPr lang="en-US"/>
              <a:t>; B9A B10: </a:t>
            </a:r>
            <a:r>
              <a:rPr lang="en-US" b="1" err="1"/>
              <a:t>Diplectrona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13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/>
              <a:t>Null hypothesis</a:t>
            </a:r>
            <a:r>
              <a:rPr lang="en-US" sz="2400"/>
              <a:t>: Taxa were lost totally due to random chance.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/>
              <a:t>A priori/alternative hypothesis</a:t>
            </a:r>
            <a:r>
              <a:rPr lang="en-US" sz="2400"/>
              <a:t>: Based on changes in land cover and water chemistry, urban intolerant taxa were lost.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Tool used</a:t>
            </a:r>
            <a:r>
              <a:rPr lang="en-US" sz="2400"/>
              <a:t>: Randomization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Test statistic</a:t>
            </a:r>
            <a:r>
              <a:rPr lang="en-US" sz="2400"/>
              <a:t>: Mean tolerance value of lost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Results</a:t>
            </a:r>
            <a:r>
              <a:rPr lang="en-US" sz="2400"/>
              <a:t>: At B1, B2, and B7, null hypothesis rejected.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38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DIFF = 1987-2009</a:t>
            </a:r>
          </a:p>
          <a:p>
            <a:pPr marL="171450" indent="-171450">
              <a:buFontTx/>
              <a:buChar char="-"/>
            </a:pPr>
            <a:r>
              <a:rPr lang="en-US"/>
              <a:t>Only Spring data were used to compared since the protocol is to sample in the Spring.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26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DIFF = 1987-2009</a:t>
            </a:r>
          </a:p>
          <a:p>
            <a:pPr marL="171450" indent="-171450">
              <a:buFontTx/>
              <a:buChar char="-"/>
            </a:pPr>
            <a:r>
              <a:rPr lang="en-US"/>
              <a:t>Only Spring data were used to compared since the protocol is to sample in the Spring.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0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of MD and RR showing benthic and water quality sampling sites</a:t>
            </a:r>
          </a:p>
          <a:p>
            <a:r>
              <a:rPr lang="en-US"/>
              <a:t>1990 Report finding about brook trout.</a:t>
            </a:r>
          </a:p>
          <a:p>
            <a:r>
              <a:rPr lang="en-US"/>
              <a:t>2009 Repeated Sampling: Hess</a:t>
            </a:r>
          </a:p>
          <a:p>
            <a:r>
              <a:rPr lang="en-US"/>
              <a:t>Water quality sampling: Same stations.</a:t>
            </a:r>
          </a:p>
          <a:p>
            <a:r>
              <a:rPr lang="en-US"/>
              <a:t>=&gt; Importance of the study: Before and After; paired design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58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E00B0-2514-4F68-8E19-966673A4F6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E00B0-2514-4F68-8E19-966673A4F6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0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9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DIFF = 1987-2009</a:t>
            </a:r>
          </a:p>
          <a:p>
            <a:pPr marL="171450" indent="-171450">
              <a:buFontTx/>
              <a:buChar char="-"/>
            </a:pPr>
            <a:r>
              <a:rPr lang="en-US"/>
              <a:t>Only Spring data were used to compared since the protocol is to sample in the Spring.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7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DIFF = 1987-2009</a:t>
            </a:r>
          </a:p>
          <a:p>
            <a:pPr marL="171450" indent="-171450">
              <a:buFontTx/>
              <a:buChar char="-"/>
            </a:pPr>
            <a:r>
              <a:rPr lang="en-US"/>
              <a:t>Only Spring data were used to compared since the protocol is to sample in the Spring.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92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DIFF = 1987-2009</a:t>
            </a:r>
          </a:p>
          <a:p>
            <a:pPr marL="171450" indent="-171450">
              <a:buFontTx/>
              <a:buChar char="-"/>
            </a:pPr>
            <a:r>
              <a:rPr lang="en-US"/>
              <a:t>Only Spring data were used to compared since the protocol is to sample in the Spring.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56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DIFF = 1987-2009</a:t>
            </a:r>
          </a:p>
          <a:p>
            <a:pPr marL="171450" indent="-171450">
              <a:buFontTx/>
              <a:buChar char="-"/>
            </a:pPr>
            <a:r>
              <a:rPr lang="en-US"/>
              <a:t>Only Spring data were used to compared since the protocol is to sample in the Spring.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3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2583-2817-4DB8-9431-92C079C60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39383-2884-400B-9533-2B3A75543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E16F7-F22F-4823-93ED-2DEDC0563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728F9-9682-4F79-A8C6-1D6C2A80B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B3995-6A65-4B35-B0AF-14F1EE57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9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B864-C000-44BE-A7B8-6FFAFCDB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762CE-0EEB-4A76-9F27-1E76838B2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3CC95-ABEC-4DE5-97BD-5457CB7B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6000E-C52F-4706-9301-D5A9D288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58D2D-3F22-431D-9AB6-02E2E4BE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6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432345-994F-400F-BE7C-2F29C76376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880034-4B57-4B3A-8F38-4BB61BA7D4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BE30B-52BD-4020-B89F-E25CECA6D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BAFBE-4669-4180-AB71-BFCEF4204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B16D7-3AE4-4735-9915-2AE51B5A9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3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85F97-0AD0-4BE1-94D4-E6B20E39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22237-B168-4E07-9AB5-A8C511E98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E778E-B03B-4F53-823B-FD4727E48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9CC3B-39E5-4C1C-98B4-4F817B64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E4693-EB64-4F8E-80A4-3AB0389B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465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8D9D3-EBCE-4937-896B-3F264C6F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96899-85E2-4475-A829-27828804C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8BF98-74DC-4A7C-8D5C-EEC7BD80A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D0F84-95E2-460F-9F4C-7574AAE19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B0144-3186-4CC2-8EEF-19D45606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1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759D9-3CC1-44CF-9F50-4E02AC66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81FF9-40B9-4FC9-B3FB-16812A65B5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4441B-C96C-4E28-BFFA-9DBB79BA3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40FE7-E83C-4D93-8EAD-FC4FC3F9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B883A-87A1-43A2-B616-B008D212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0498D-004B-4BBE-B359-B9A5FA12A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86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56DE-2BAB-4F7E-B3B5-F19957EB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0965E-45CC-4307-BB12-A9F0344D0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76D80-048A-4E45-93A0-E2322B035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30BB4A-F073-46A2-B5EC-4B4AB717B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F20BA-D1F3-4B9F-8B03-A54B910C55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398586-8785-4CF0-A289-6BF5AFCF7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774941-1336-44A0-BA28-4A8978DD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4811EB-3397-41AF-AABF-CB16574B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91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E7E8-770D-4634-9F3D-AE2F228C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9F8DD6-4C15-402C-BA68-282DB11F3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6ABDF5-1835-4490-A5DE-6E13982F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88FF7F-911C-47F3-A8D6-C1DD38455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33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719EF-DEAD-4850-AC8B-72BAEC5E0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25D4F-5787-49BB-8CE2-36E6E4719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EE1A6-307B-4514-95A0-6BCA700A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603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0F8A-A1D9-418E-A532-8252CAF86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4327A-6467-4CF6-869F-D638E5CFC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E87901-B0F5-4812-A4B0-58169A25E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F7E85-5FD8-4DE9-A12F-C83BB2DA4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4F363-25E0-451D-BAEF-A1CFED228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22E10-CC57-4FAD-86C2-A48E94CD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56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DD0CC-0D46-4A77-89A5-B8BA8442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F30FE-2A4E-46EB-9B61-EB77EA0FF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F565A-F390-4788-9A75-559597F76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7ED52-94E9-443A-9FE9-DF28F2AC7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6869B-470E-4D82-8D78-7DE0EBAE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503C8-4E89-43A6-900B-C6332B0A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6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7EA3A7-67C5-4C29-B627-07A67A374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3B0C8-89D5-4E9D-ABC1-D14CE20BA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266E8-3C66-4B18-B908-6EE9B07A36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6D485-5407-4EF4-A5DB-BE42C1BE6233}" type="datetimeFigureOut">
              <a:rPr lang="en-US" smtClean="0"/>
              <a:t>5/6/2022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8669-C100-408F-8CF6-EEA9987EB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718CE-2261-433A-B37E-2B79D73A6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04474-2675-4CCB-AC4A-DEDF751C3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emf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7143-3916-430C-A880-322B8D571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455" y="2707821"/>
            <a:ext cx="10957089" cy="2135778"/>
          </a:xfrm>
          <a:solidFill>
            <a:schemeClr val="tx1">
              <a:alpha val="40000"/>
            </a:schemeClr>
          </a:solidFill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Can a Maryland Piedmont Trout Stream Be Protected From Rapid Urban Development? The Long-Term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7501B-D594-441E-91FC-B03C70695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54" y="5231742"/>
            <a:ext cx="10957089" cy="1359558"/>
          </a:xfrm>
          <a:solidFill>
            <a:schemeClr val="tx1">
              <a:alpha val="40000"/>
            </a:schemeClr>
          </a:solidFill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Nguyen Tien Anh Quach and Susan </a:t>
            </a:r>
            <a:r>
              <a:rPr lang="en-US" err="1">
                <a:solidFill>
                  <a:schemeClr val="bg1"/>
                </a:solidFill>
              </a:rPr>
              <a:t>Gresens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Department of Biological Sciences</a:t>
            </a:r>
          </a:p>
          <a:p>
            <a:r>
              <a:rPr lang="en-US">
                <a:solidFill>
                  <a:schemeClr val="bg1"/>
                </a:solidFill>
              </a:rPr>
              <a:t>Towson University</a:t>
            </a:r>
          </a:p>
        </p:txBody>
      </p:sp>
    </p:spTree>
    <p:extLst>
      <p:ext uri="{BB962C8B-B14F-4D97-AF65-F5344CB8AC3E}">
        <p14:creationId xmlns:p14="http://schemas.microsoft.com/office/powerpoint/2010/main" val="4227831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317A99B-1020-4870-95E7-F10167B4E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b="3943"/>
          <a:stretch/>
        </p:blipFill>
        <p:spPr>
          <a:xfrm>
            <a:off x="7153890" y="192814"/>
            <a:ext cx="4761189" cy="6231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AFEDF-74CC-4D5E-92EE-844E212D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4" y="63168"/>
            <a:ext cx="5590561" cy="66893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66C746-FC31-42EE-B84A-2541CC1F6953}"/>
              </a:ext>
            </a:extLst>
          </p:cNvPr>
          <p:cNvSpPr/>
          <p:nvPr/>
        </p:nvSpPr>
        <p:spPr>
          <a:xfrm>
            <a:off x="1563329" y="412955"/>
            <a:ext cx="4875909" cy="5791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60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317A99B-1020-4870-95E7-F10167B4E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b="3943"/>
          <a:stretch/>
        </p:blipFill>
        <p:spPr>
          <a:xfrm>
            <a:off x="7153890" y="192814"/>
            <a:ext cx="4761189" cy="6231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AFEDF-74CC-4D5E-92EE-844E212D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4" y="63168"/>
            <a:ext cx="5590561" cy="66893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66C746-FC31-42EE-B84A-2541CC1F6953}"/>
              </a:ext>
            </a:extLst>
          </p:cNvPr>
          <p:cNvSpPr/>
          <p:nvPr/>
        </p:nvSpPr>
        <p:spPr>
          <a:xfrm>
            <a:off x="1632156" y="412954"/>
            <a:ext cx="3893573" cy="5014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3CB62-6959-431A-A25C-82FB3FC31797}"/>
              </a:ext>
            </a:extLst>
          </p:cNvPr>
          <p:cNvSpPr/>
          <p:nvPr/>
        </p:nvSpPr>
        <p:spPr>
          <a:xfrm>
            <a:off x="4601497" y="412954"/>
            <a:ext cx="1873045" cy="2281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D15805-5694-4F34-B812-4FDBBA399489}"/>
              </a:ext>
            </a:extLst>
          </p:cNvPr>
          <p:cNvSpPr/>
          <p:nvPr/>
        </p:nvSpPr>
        <p:spPr>
          <a:xfrm>
            <a:off x="5067608" y="3429000"/>
            <a:ext cx="1274200" cy="1490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CB37ED-09A2-42BE-8995-7E42F2B2AFCC}"/>
              </a:ext>
            </a:extLst>
          </p:cNvPr>
          <p:cNvSpPr/>
          <p:nvPr/>
        </p:nvSpPr>
        <p:spPr>
          <a:xfrm>
            <a:off x="2412358" y="5670261"/>
            <a:ext cx="714300" cy="419687"/>
          </a:xfrm>
          <a:prstGeom prst="ellipse">
            <a:avLst/>
          </a:prstGeom>
          <a:noFill/>
          <a:ln w="28575">
            <a:solidFill>
              <a:srgbClr val="FFE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9E8151-F000-4A3E-9C5C-39C3DE53BF5F}"/>
              </a:ext>
            </a:extLst>
          </p:cNvPr>
          <p:cNvSpPr/>
          <p:nvPr/>
        </p:nvSpPr>
        <p:spPr>
          <a:xfrm>
            <a:off x="5653814" y="3028977"/>
            <a:ext cx="714300" cy="419687"/>
          </a:xfrm>
          <a:prstGeom prst="ellipse">
            <a:avLst/>
          </a:prstGeom>
          <a:noFill/>
          <a:ln w="28575">
            <a:solidFill>
              <a:srgbClr val="FFE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3DCB64-9E62-49EF-88ED-15AE6AB070CD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3022051" y="3387202"/>
            <a:ext cx="2736370" cy="2344521"/>
          </a:xfrm>
          <a:prstGeom prst="straightConnector1">
            <a:avLst/>
          </a:prstGeom>
          <a:ln w="19050">
            <a:solidFill>
              <a:srgbClr val="FFED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B4C1925-3D42-4FF4-AC41-852FBE005A93}"/>
              </a:ext>
            </a:extLst>
          </p:cNvPr>
          <p:cNvSpPr txBox="1"/>
          <p:nvPr/>
        </p:nvSpPr>
        <p:spPr>
          <a:xfrm>
            <a:off x="4296651" y="4461655"/>
            <a:ext cx="60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258E2-782A-4B33-8AB8-012B67A13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493" y="4461655"/>
            <a:ext cx="475252" cy="1143387"/>
          </a:xfrm>
          <a:prstGeom prst="rect">
            <a:avLst/>
          </a:prstGeom>
        </p:spPr>
      </p:pic>
      <p:pic>
        <p:nvPicPr>
          <p:cNvPr id="13" name="Picture 12" descr="Genus Coleoptera Ptilodactylidae Anchytarsus">
            <a:extLst>
              <a:ext uri="{FF2B5EF4-FFF2-40B4-BE49-F238E27FC236}">
                <a16:creationId xmlns:a16="http://schemas.microsoft.com/office/drawing/2014/main" id="{E1B6C156-DA31-4604-B288-AB3FC2F7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26" y="2044452"/>
            <a:ext cx="1796152" cy="8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317A99B-1020-4870-95E7-F10167B4E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b="3943"/>
          <a:stretch/>
        </p:blipFill>
        <p:spPr>
          <a:xfrm>
            <a:off x="7153890" y="192814"/>
            <a:ext cx="4761189" cy="6231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AFEDF-74CC-4D5E-92EE-844E212D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4" y="63168"/>
            <a:ext cx="5590561" cy="66893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66C746-FC31-42EE-B84A-2541CC1F6953}"/>
              </a:ext>
            </a:extLst>
          </p:cNvPr>
          <p:cNvSpPr/>
          <p:nvPr/>
        </p:nvSpPr>
        <p:spPr>
          <a:xfrm>
            <a:off x="1622322" y="412955"/>
            <a:ext cx="2713703" cy="4365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F63A8B-6C66-40FC-BD1D-5237B8166D7F}"/>
              </a:ext>
            </a:extLst>
          </p:cNvPr>
          <p:cNvSpPr/>
          <p:nvPr/>
        </p:nvSpPr>
        <p:spPr>
          <a:xfrm>
            <a:off x="3657601" y="1981199"/>
            <a:ext cx="2713703" cy="1135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E6232F-45AF-4BEC-8A96-9385FE55EBE0}"/>
              </a:ext>
            </a:extLst>
          </p:cNvPr>
          <p:cNvSpPr/>
          <p:nvPr/>
        </p:nvSpPr>
        <p:spPr>
          <a:xfrm>
            <a:off x="4806900" y="3429000"/>
            <a:ext cx="1564404" cy="808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16B164D-2539-465C-9497-2C3630229C83}"/>
              </a:ext>
            </a:extLst>
          </p:cNvPr>
          <p:cNvSpPr/>
          <p:nvPr/>
        </p:nvSpPr>
        <p:spPr>
          <a:xfrm>
            <a:off x="2566221" y="4778477"/>
            <a:ext cx="668592" cy="349787"/>
          </a:xfrm>
          <a:prstGeom prst="ellipse">
            <a:avLst/>
          </a:prstGeom>
          <a:noFill/>
          <a:ln w="28575">
            <a:solidFill>
              <a:srgbClr val="FEB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2886687-9853-4E37-99AF-A80E1B4E80BD}"/>
              </a:ext>
            </a:extLst>
          </p:cNvPr>
          <p:cNvSpPr/>
          <p:nvPr/>
        </p:nvSpPr>
        <p:spPr>
          <a:xfrm>
            <a:off x="5589101" y="1669025"/>
            <a:ext cx="683879" cy="312174"/>
          </a:xfrm>
          <a:prstGeom prst="ellipse">
            <a:avLst/>
          </a:prstGeom>
          <a:noFill/>
          <a:ln w="28575">
            <a:solidFill>
              <a:srgbClr val="FEB2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Genus Trichoptera Polycentropodidae Nyctiophylax">
            <a:extLst>
              <a:ext uri="{FF2B5EF4-FFF2-40B4-BE49-F238E27FC236}">
                <a16:creationId xmlns:a16="http://schemas.microsoft.com/office/drawing/2014/main" id="{7A54CE1C-E2F5-4174-B520-F786E7F41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694" y="4004835"/>
            <a:ext cx="994206" cy="66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D8DA2D-DA73-4A61-BF76-B7EF34F38E52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3136900" y="1935482"/>
            <a:ext cx="2552353" cy="2894220"/>
          </a:xfrm>
          <a:prstGeom prst="straightConnector1">
            <a:avLst/>
          </a:prstGeom>
          <a:ln w="19050">
            <a:solidFill>
              <a:srgbClr val="FEB2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5DA6AB-2EB4-4F7D-88E3-EA8BD898548B}"/>
              </a:ext>
            </a:extLst>
          </p:cNvPr>
          <p:cNvSpPr txBox="1"/>
          <p:nvPr/>
        </p:nvSpPr>
        <p:spPr>
          <a:xfrm>
            <a:off x="4422649" y="3217955"/>
            <a:ext cx="609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B7</a:t>
            </a:r>
          </a:p>
        </p:txBody>
      </p:sp>
      <p:pic>
        <p:nvPicPr>
          <p:cNvPr id="13" name="Picture 6" descr="Limnophora riparia (Fallen 1824) - Encyclopedia of Life">
            <a:extLst>
              <a:ext uri="{FF2B5EF4-FFF2-40B4-BE49-F238E27FC236}">
                <a16:creationId xmlns:a16="http://schemas.microsoft.com/office/drawing/2014/main" id="{B1D48F4B-1220-4AD0-96A9-A5CD18995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149" y="768067"/>
            <a:ext cx="1223195" cy="8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68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317A99B-1020-4870-95E7-F10167B4ED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b="3943"/>
          <a:stretch/>
        </p:blipFill>
        <p:spPr>
          <a:xfrm>
            <a:off x="7153890" y="192814"/>
            <a:ext cx="4761189" cy="62314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AAFEDF-74CC-4D5E-92EE-844E212D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4" y="63168"/>
            <a:ext cx="5590561" cy="66893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66C746-FC31-42EE-B84A-2541CC1F6953}"/>
              </a:ext>
            </a:extLst>
          </p:cNvPr>
          <p:cNvSpPr/>
          <p:nvPr/>
        </p:nvSpPr>
        <p:spPr>
          <a:xfrm>
            <a:off x="1750142" y="934066"/>
            <a:ext cx="1671484" cy="268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14F02E-2611-49CB-98D4-8E9C851BDA7C}"/>
              </a:ext>
            </a:extLst>
          </p:cNvPr>
          <p:cNvSpPr/>
          <p:nvPr/>
        </p:nvSpPr>
        <p:spPr>
          <a:xfrm>
            <a:off x="1951704" y="3067664"/>
            <a:ext cx="437535" cy="717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DB2BA7-3D38-4122-9CA7-45E9E2F3FE71}"/>
              </a:ext>
            </a:extLst>
          </p:cNvPr>
          <p:cNvSpPr/>
          <p:nvPr/>
        </p:nvSpPr>
        <p:spPr>
          <a:xfrm>
            <a:off x="2130680" y="4489170"/>
            <a:ext cx="1671484" cy="279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72D5AF-C19F-46DD-8420-0348A20C04BD}"/>
              </a:ext>
            </a:extLst>
          </p:cNvPr>
          <p:cNvSpPr/>
          <p:nvPr/>
        </p:nvSpPr>
        <p:spPr>
          <a:xfrm>
            <a:off x="5396176" y="1508408"/>
            <a:ext cx="1076633" cy="2684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EE2F5A-CCAA-47E1-823A-CDC666EB8F1D}"/>
              </a:ext>
            </a:extLst>
          </p:cNvPr>
          <p:cNvSpPr/>
          <p:nvPr/>
        </p:nvSpPr>
        <p:spPr>
          <a:xfrm>
            <a:off x="5024283" y="1499421"/>
            <a:ext cx="1071717" cy="909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D536A5C-7FC8-4FC0-BE11-BC2B7AA3DA23}"/>
              </a:ext>
            </a:extLst>
          </p:cNvPr>
          <p:cNvSpPr/>
          <p:nvPr/>
        </p:nvSpPr>
        <p:spPr>
          <a:xfrm rot="19737257">
            <a:off x="4254515" y="1949667"/>
            <a:ext cx="873217" cy="1350919"/>
          </a:xfrm>
          <a:prstGeom prst="ellipse">
            <a:avLst/>
          </a:prstGeom>
          <a:noFill/>
          <a:ln w="38100">
            <a:solidFill>
              <a:srgbClr val="FC4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AC1B1F-1BCD-4857-9114-77742C46453D}"/>
              </a:ext>
            </a:extLst>
          </p:cNvPr>
          <p:cNvSpPr/>
          <p:nvPr/>
        </p:nvSpPr>
        <p:spPr>
          <a:xfrm>
            <a:off x="1589575" y="412955"/>
            <a:ext cx="600098" cy="392547"/>
          </a:xfrm>
          <a:prstGeom prst="ellipse">
            <a:avLst/>
          </a:prstGeom>
          <a:noFill/>
          <a:ln w="38100">
            <a:solidFill>
              <a:srgbClr val="FC4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A95FD93-2986-48B5-A7EA-14798520B985}"/>
              </a:ext>
            </a:extLst>
          </p:cNvPr>
          <p:cNvSpPr/>
          <p:nvPr/>
        </p:nvSpPr>
        <p:spPr>
          <a:xfrm>
            <a:off x="2189672" y="3582723"/>
            <a:ext cx="756011" cy="392547"/>
          </a:xfrm>
          <a:prstGeom prst="ellipse">
            <a:avLst/>
          </a:prstGeom>
          <a:noFill/>
          <a:ln w="38100">
            <a:solidFill>
              <a:srgbClr val="FC4E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9CA541-AE60-4C93-8EEC-2579295F6CA8}"/>
              </a:ext>
            </a:extLst>
          </p:cNvPr>
          <p:cNvCxnSpPr>
            <a:cxnSpLocks/>
            <a:stCxn id="12" idx="6"/>
            <a:endCxn id="11" idx="2"/>
          </p:cNvCxnSpPr>
          <p:nvPr/>
        </p:nvCxnSpPr>
        <p:spPr>
          <a:xfrm>
            <a:off x="2189673" y="609229"/>
            <a:ext cx="2127384" cy="2241066"/>
          </a:xfrm>
          <a:prstGeom prst="straightConnector1">
            <a:avLst/>
          </a:prstGeom>
          <a:ln w="19050">
            <a:solidFill>
              <a:srgbClr val="FC4E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E76018-3A7F-4937-86AA-CA4001A06C80}"/>
              </a:ext>
            </a:extLst>
          </p:cNvPr>
          <p:cNvCxnSpPr>
            <a:stCxn id="13" idx="7"/>
            <a:endCxn id="11" idx="2"/>
          </p:cNvCxnSpPr>
          <p:nvPr/>
        </p:nvCxnSpPr>
        <p:spPr>
          <a:xfrm flipV="1">
            <a:off x="2834968" y="2850295"/>
            <a:ext cx="1482089" cy="789915"/>
          </a:xfrm>
          <a:prstGeom prst="straightConnector1">
            <a:avLst/>
          </a:prstGeom>
          <a:ln w="19050">
            <a:solidFill>
              <a:srgbClr val="FC4E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FE3289D-F4E9-4438-98CA-0ADE7407CB9B}"/>
              </a:ext>
            </a:extLst>
          </p:cNvPr>
          <p:cNvSpPr txBox="1"/>
          <p:nvPr/>
        </p:nvSpPr>
        <p:spPr>
          <a:xfrm>
            <a:off x="2250969" y="2422001"/>
            <a:ext cx="1815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B9A &amp; B10</a:t>
            </a:r>
          </a:p>
        </p:txBody>
      </p:sp>
      <p:pic>
        <p:nvPicPr>
          <p:cNvPr id="18" name="Picture 14" descr="Net-building caddis (Diplectrona) » Manaaki Whenua">
            <a:extLst>
              <a:ext uri="{FF2B5EF4-FFF2-40B4-BE49-F238E27FC236}">
                <a16:creationId xmlns:a16="http://schemas.microsoft.com/office/drawing/2014/main" id="{ED0C3F1D-EA09-44DD-95E7-1DA511060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273" y="868929"/>
            <a:ext cx="1423476" cy="101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45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D6CE2DA-E6F4-43E0-9A1D-7363A1181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0"/>
            <a:ext cx="5334977" cy="6383509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317A99B-1020-4870-95E7-F10167B4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1" b="3943"/>
          <a:stretch/>
        </p:blipFill>
        <p:spPr>
          <a:xfrm>
            <a:off x="6563115" y="0"/>
            <a:ext cx="4779318" cy="62552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A8AB1AB-B340-45B8-853E-924C23735C52}"/>
              </a:ext>
            </a:extLst>
          </p:cNvPr>
          <p:cNvSpPr/>
          <p:nvPr/>
        </p:nvSpPr>
        <p:spPr>
          <a:xfrm>
            <a:off x="1249570" y="866075"/>
            <a:ext cx="795541" cy="2803741"/>
          </a:xfrm>
          <a:prstGeom prst="ellipse">
            <a:avLst/>
          </a:prstGeom>
          <a:noFill/>
          <a:ln w="38100">
            <a:solidFill>
              <a:srgbClr val="B10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Oligochaete worms (Oligochaeta) » Manaaki Whenua">
            <a:extLst>
              <a:ext uri="{FF2B5EF4-FFF2-40B4-BE49-F238E27FC236}">
                <a16:creationId xmlns:a16="http://schemas.microsoft.com/office/drawing/2014/main" id="{21896F35-C3B3-4BC2-92B4-02929714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399" y="2357269"/>
            <a:ext cx="1480296" cy="1056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nus Diptera Simuliidae Prosimulium">
            <a:extLst>
              <a:ext uri="{FF2B5EF4-FFF2-40B4-BE49-F238E27FC236}">
                <a16:creationId xmlns:a16="http://schemas.microsoft.com/office/drawing/2014/main" id="{C5A96198-394F-409B-BDDD-468B45248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937" y="1333548"/>
            <a:ext cx="1650623" cy="6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derfly Larva - Sialis - BugGuide.Net">
            <a:extLst>
              <a:ext uri="{FF2B5EF4-FFF2-40B4-BE49-F238E27FC236}">
                <a16:creationId xmlns:a16="http://schemas.microsoft.com/office/drawing/2014/main" id="{95DBB744-2CFC-48A5-AFEB-CAA9CE781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41" y="448319"/>
            <a:ext cx="1254612" cy="83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F51AC85-826F-427A-AC96-AD7E4AFC1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2" y="5933545"/>
            <a:ext cx="11965857" cy="1325563"/>
          </a:xfrm>
        </p:spPr>
        <p:txBody>
          <a:bodyPr>
            <a:noAutofit/>
          </a:bodyPr>
          <a:lstStyle/>
          <a:p>
            <a:pPr algn="ctr"/>
            <a:r>
              <a:rPr lang="en-US" sz="2400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Predictable changes in benthic communities among sub-watersheds.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2E57FB-CBC2-4235-8EF1-1899F904ED75}"/>
              </a:ext>
            </a:extLst>
          </p:cNvPr>
          <p:cNvSpPr/>
          <p:nvPr/>
        </p:nvSpPr>
        <p:spPr>
          <a:xfrm rot="787065">
            <a:off x="4315044" y="1850282"/>
            <a:ext cx="1377542" cy="611138"/>
          </a:xfrm>
          <a:prstGeom prst="ellipse">
            <a:avLst/>
          </a:prstGeom>
          <a:noFill/>
          <a:ln w="38100">
            <a:solidFill>
              <a:srgbClr val="B100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332930-4B17-4FFB-923D-8916B0421B6F}"/>
              </a:ext>
            </a:extLst>
          </p:cNvPr>
          <p:cNvCxnSpPr>
            <a:stCxn id="4" idx="6"/>
            <a:endCxn id="28" idx="3"/>
          </p:cNvCxnSpPr>
          <p:nvPr/>
        </p:nvCxnSpPr>
        <p:spPr>
          <a:xfrm flipV="1">
            <a:off x="2045111" y="2255749"/>
            <a:ext cx="2435340" cy="12197"/>
          </a:xfrm>
          <a:prstGeom prst="straightConnector1">
            <a:avLst/>
          </a:prstGeom>
          <a:ln w="19050">
            <a:solidFill>
              <a:srgbClr val="B10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119C8F3D-36DB-459D-B4A4-3B5C640BE2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1629" y="1682018"/>
            <a:ext cx="795541" cy="1147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2D2F63-57E7-45D5-A91B-FEF64F40C096}"/>
              </a:ext>
            </a:extLst>
          </p:cNvPr>
          <p:cNvSpPr txBox="1"/>
          <p:nvPr/>
        </p:nvSpPr>
        <p:spPr>
          <a:xfrm>
            <a:off x="1609432" y="3657735"/>
            <a:ext cx="371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Downstream, mainstem</a:t>
            </a:r>
          </a:p>
        </p:txBody>
      </p:sp>
    </p:spTree>
    <p:extLst>
      <p:ext uri="{BB962C8B-B14F-4D97-AF65-F5344CB8AC3E}">
        <p14:creationId xmlns:p14="http://schemas.microsoft.com/office/powerpoint/2010/main" val="5860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3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CB24D-50FE-464C-BAAA-2A08FFF72DAA}"/>
                  </a:ext>
                </a:extLst>
              </p:cNvPr>
              <p:cNvSpPr txBox="1"/>
              <p:nvPr/>
            </p:nvSpPr>
            <p:spPr>
              <a:xfrm>
                <a:off x="1964377" y="884253"/>
                <a:ext cx="82632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Urban-intolerant taxa are intolerant to pollution and have tolerance values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3 (out of 10)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CB24D-50FE-464C-BAAA-2A08FFF7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377" y="884253"/>
                <a:ext cx="8263236" cy="954107"/>
              </a:xfrm>
              <a:prstGeom prst="rect">
                <a:avLst/>
              </a:prstGeom>
              <a:blipFill>
                <a:blip r:embed="rId3"/>
                <a:stretch>
                  <a:fillRect t="-6369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32C1AE-C364-4CE4-BEA8-94E981495D58}"/>
              </a:ext>
            </a:extLst>
          </p:cNvPr>
          <p:cNvSpPr txBox="1"/>
          <p:nvPr/>
        </p:nvSpPr>
        <p:spPr>
          <a:xfrm>
            <a:off x="2158958" y="108154"/>
            <a:ext cx="7874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Tolerance Value (Southerland et al. 2005)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626E2A-6518-42BA-8B6A-B0B84104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67" y="5411998"/>
            <a:ext cx="10551857" cy="10546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3a. Urban stressors: Are mean tolerance values of “disappeared” taxa significantly lower than those of randomly lost taxa?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E3AB53-F465-4674-A672-ABD7F05B9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896" y="2000530"/>
            <a:ext cx="2423906" cy="3496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7FB83-64B5-461F-9B87-D8D21CCD3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958" y="2000530"/>
            <a:ext cx="4258269" cy="3496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A72C6-912A-42B4-8760-E929C2EE7887}"/>
              </a:ext>
            </a:extLst>
          </p:cNvPr>
          <p:cNvSpPr txBox="1"/>
          <p:nvPr/>
        </p:nvSpPr>
        <p:spPr>
          <a:xfrm>
            <a:off x="2158958" y="2000530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Isonychia</a:t>
            </a:r>
            <a:r>
              <a:rPr lang="en-US" dirty="0">
                <a:solidFill>
                  <a:schemeClr val="bg1"/>
                </a:solidFill>
              </a:rPr>
              <a:t> (Ephemeroptera)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3E94-2862-4F80-9DEE-9C1BB6669956}"/>
              </a:ext>
            </a:extLst>
          </p:cNvPr>
          <p:cNvSpPr txBox="1"/>
          <p:nvPr/>
        </p:nvSpPr>
        <p:spPr>
          <a:xfrm>
            <a:off x="7317229" y="2000530"/>
            <a:ext cx="223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Antocha</a:t>
            </a:r>
            <a:r>
              <a:rPr lang="en-US">
                <a:solidFill>
                  <a:schemeClr val="bg1"/>
                </a:solidFill>
              </a:rPr>
              <a:t> (</a:t>
            </a:r>
            <a:r>
              <a:rPr lang="en-US" err="1">
                <a:solidFill>
                  <a:schemeClr val="bg1"/>
                </a:solidFill>
              </a:rPr>
              <a:t>Tipulidae</a:t>
            </a:r>
            <a:r>
              <a:rPr lang="en-US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0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3DD2D6-B3BD-4D16-B7C5-DDDAB8553BDE}"/>
              </a:ext>
            </a:extLst>
          </p:cNvPr>
          <p:cNvGrpSpPr/>
          <p:nvPr/>
        </p:nvGrpSpPr>
        <p:grpSpPr>
          <a:xfrm>
            <a:off x="1603867" y="428448"/>
            <a:ext cx="8984265" cy="5621673"/>
            <a:chOff x="1603867" y="516936"/>
            <a:chExt cx="8984265" cy="56216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8CFB379-0E4E-4186-BD42-1D3013398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867" y="516936"/>
              <a:ext cx="8984265" cy="56216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2E4BD9-C60D-473B-9991-89485891F710}"/>
                </a:ext>
              </a:extLst>
            </p:cNvPr>
            <p:cNvSpPr txBox="1"/>
            <p:nvPr/>
          </p:nvSpPr>
          <p:spPr>
            <a:xfrm>
              <a:off x="9825760" y="112220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B03FA6-B13B-40DF-8194-7272E5E61A4D}"/>
                </a:ext>
              </a:extLst>
            </p:cNvPr>
            <p:cNvSpPr txBox="1"/>
            <p:nvPr/>
          </p:nvSpPr>
          <p:spPr>
            <a:xfrm>
              <a:off x="9014599" y="1134872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*</a:t>
              </a:r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84FF9A-CB74-4123-8C74-42BDD8986FFF}"/>
                </a:ext>
              </a:extLst>
            </p:cNvPr>
            <p:cNvSpPr txBox="1"/>
            <p:nvPr/>
          </p:nvSpPr>
          <p:spPr>
            <a:xfrm>
              <a:off x="3331553" y="115169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*</a:t>
              </a:r>
            </a:p>
          </p:txBody>
        </p:sp>
      </p:grpSp>
      <p:pic>
        <p:nvPicPr>
          <p:cNvPr id="8" name="Picture 7" descr="Brook Trout">
            <a:extLst>
              <a:ext uri="{FF2B5EF4-FFF2-40B4-BE49-F238E27FC236}">
                <a16:creationId xmlns:a16="http://schemas.microsoft.com/office/drawing/2014/main" id="{3A25B2B7-1E4A-45C2-BDE6-FC6E9C768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67" y="1254311"/>
            <a:ext cx="717278" cy="297465"/>
          </a:xfrm>
          <a:prstGeom prst="rect">
            <a:avLst/>
          </a:prstGeom>
          <a:noFill/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E1853A-FD0A-4A5A-979E-6854949D34D8}"/>
              </a:ext>
            </a:extLst>
          </p:cNvPr>
          <p:cNvSpPr txBox="1">
            <a:spLocks/>
          </p:cNvSpPr>
          <p:nvPr/>
        </p:nvSpPr>
        <p:spPr>
          <a:xfrm>
            <a:off x="0" y="6341064"/>
            <a:ext cx="12192000" cy="7374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3a. There were evidences of urban stressors on “disappeared” taxa</a:t>
            </a:r>
          </a:p>
        </p:txBody>
      </p:sp>
    </p:spTree>
    <p:extLst>
      <p:ext uri="{BB962C8B-B14F-4D97-AF65-F5344CB8AC3E}">
        <p14:creationId xmlns:p14="http://schemas.microsoft.com/office/powerpoint/2010/main" val="146488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8822C9-042F-4D32-BF53-1E3D28AA969C}"/>
              </a:ext>
            </a:extLst>
          </p:cNvPr>
          <p:cNvSpPr txBox="1"/>
          <p:nvPr/>
        </p:nvSpPr>
        <p:spPr>
          <a:xfrm>
            <a:off x="1192162" y="6361061"/>
            <a:ext cx="1010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Cormier, S. M., Zheng, L., &amp; Flaherty, C. M. (2018). A field-based model of the relationship between extirpation of salt-intolerant benthic invertebrates and background conductivity. </a:t>
            </a:r>
            <a:r>
              <a:rPr lang="en-US" sz="1200" i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Science of The Total Environment</a:t>
            </a:r>
            <a:r>
              <a:rPr lang="en-US" sz="12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633</a:t>
            </a:r>
            <a:r>
              <a:rPr lang="en-US" sz="12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1629–1636. https://doi.org/10.1016/j.scitotenv.2018.02.044</a:t>
            </a:r>
          </a:p>
          <a:p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33858-FCA6-4354-964E-7523C2C0A3E2}"/>
              </a:ext>
            </a:extLst>
          </p:cNvPr>
          <p:cNvSpPr txBox="1"/>
          <p:nvPr/>
        </p:nvSpPr>
        <p:spPr>
          <a:xfrm>
            <a:off x="3917922" y="281699"/>
            <a:ext cx="4656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XC</a:t>
            </a:r>
            <a:r>
              <a:rPr lang="en-US" sz="3200" baseline="-25000"/>
              <a:t>95 </a:t>
            </a:r>
            <a:r>
              <a:rPr lang="en-US" sz="3200"/>
              <a:t>(Cormier et al., 2018)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90DE8B-AA0E-460D-A7E2-EE65925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54" y="961468"/>
            <a:ext cx="4838349" cy="5088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81E880-3B6D-4DAA-9D96-6E76AD360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47" y="977227"/>
            <a:ext cx="5037702" cy="507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8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88D9C-68EC-4FF8-8989-55207C41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77" y="117987"/>
            <a:ext cx="9933353" cy="621554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432979-15D2-4BF8-A10E-6F1F42DC0E03}"/>
              </a:ext>
            </a:extLst>
          </p:cNvPr>
          <p:cNvCxnSpPr>
            <a:cxnSpLocks/>
          </p:cNvCxnSpPr>
          <p:nvPr/>
        </p:nvCxnSpPr>
        <p:spPr>
          <a:xfrm flipH="1">
            <a:off x="5885930" y="1355877"/>
            <a:ext cx="2113655" cy="1654117"/>
          </a:xfrm>
          <a:prstGeom prst="straightConnector1">
            <a:avLst/>
          </a:prstGeom>
          <a:ln w="19050">
            <a:solidFill>
              <a:srgbClr val="FC4E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E0A010-CD7B-47B3-B4E0-92BA5906F326}"/>
              </a:ext>
            </a:extLst>
          </p:cNvPr>
          <p:cNvCxnSpPr>
            <a:cxnSpLocks/>
          </p:cNvCxnSpPr>
          <p:nvPr/>
        </p:nvCxnSpPr>
        <p:spPr>
          <a:xfrm>
            <a:off x="7999585" y="1355877"/>
            <a:ext cx="1273764" cy="1654117"/>
          </a:xfrm>
          <a:prstGeom prst="straightConnector1">
            <a:avLst/>
          </a:prstGeom>
          <a:ln w="19050">
            <a:solidFill>
              <a:srgbClr val="FC4E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E96C6C-22B9-4286-BFA0-731BADE5830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999585" y="1355877"/>
            <a:ext cx="2206092" cy="1604957"/>
          </a:xfrm>
          <a:prstGeom prst="straightConnector1">
            <a:avLst/>
          </a:prstGeom>
          <a:ln w="19050">
            <a:solidFill>
              <a:srgbClr val="FC4E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DC3516-ED69-46E7-B310-1DC5E9C33DF2}"/>
              </a:ext>
            </a:extLst>
          </p:cNvPr>
          <p:cNvSpPr txBox="1"/>
          <p:nvPr/>
        </p:nvSpPr>
        <p:spPr>
          <a:xfrm>
            <a:off x="10010752" y="296083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DC522-F23C-4A22-8A8C-E56265FD75AA}"/>
              </a:ext>
            </a:extLst>
          </p:cNvPr>
          <p:cNvSpPr txBox="1"/>
          <p:nvPr/>
        </p:nvSpPr>
        <p:spPr>
          <a:xfrm>
            <a:off x="9196064" y="296083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07AB4-D767-48C6-98BB-D02B01D9A2A6}"/>
              </a:ext>
            </a:extLst>
          </p:cNvPr>
          <p:cNvSpPr txBox="1"/>
          <p:nvPr/>
        </p:nvSpPr>
        <p:spPr>
          <a:xfrm>
            <a:off x="5755553" y="296083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*</a:t>
            </a:r>
          </a:p>
        </p:txBody>
      </p:sp>
      <p:pic>
        <p:nvPicPr>
          <p:cNvPr id="18" name="Picture 17" descr="Brook Trout">
            <a:extLst>
              <a:ext uri="{FF2B5EF4-FFF2-40B4-BE49-F238E27FC236}">
                <a16:creationId xmlns:a16="http://schemas.microsoft.com/office/drawing/2014/main" id="{0487FEDD-4C6B-47C2-9516-9F28720D5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59" y="2980732"/>
            <a:ext cx="890573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9AF903-DBE0-437B-8ED3-BF8C62AE28DC}"/>
              </a:ext>
            </a:extLst>
          </p:cNvPr>
          <p:cNvSpPr txBox="1"/>
          <p:nvPr/>
        </p:nvSpPr>
        <p:spPr>
          <a:xfrm>
            <a:off x="-305834" y="6278348"/>
            <a:ext cx="12585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3b. There were evidences of a salinity stressor on “disappeared” taxa</a:t>
            </a:r>
          </a:p>
        </p:txBody>
      </p:sp>
    </p:spTree>
    <p:extLst>
      <p:ext uri="{BB962C8B-B14F-4D97-AF65-F5344CB8AC3E}">
        <p14:creationId xmlns:p14="http://schemas.microsoft.com/office/powerpoint/2010/main" val="9061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89EAE56-7785-4A4F-BACD-08B1FA45F0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8C073C-F29D-4055-8543-8B491429E0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7E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6983F-8310-42BE-96BE-7FAF86190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5354"/>
            <a:ext cx="9144000" cy="2387600"/>
          </a:xfrm>
        </p:spPr>
        <p:txBody>
          <a:bodyPr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4102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TextBox 1055">
            <a:extLst>
              <a:ext uri="{FF2B5EF4-FFF2-40B4-BE49-F238E27FC236}">
                <a16:creationId xmlns:a16="http://schemas.microsoft.com/office/drawing/2014/main" id="{ACD4352C-A24C-41D4-86A8-21925A7409B3}"/>
              </a:ext>
            </a:extLst>
          </p:cNvPr>
          <p:cNvSpPr txBox="1"/>
          <p:nvPr/>
        </p:nvSpPr>
        <p:spPr>
          <a:xfrm>
            <a:off x="7895313" y="755894"/>
            <a:ext cx="405088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1979: County Council adopted a 20-year plan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Owings Mills Town Center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Red Run Dam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1990: Technical Report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Vol 1/2/3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1423E7-31D9-4F9D-B497-D1FDCFE72FF2}"/>
              </a:ext>
            </a:extLst>
          </p:cNvPr>
          <p:cNvGrpSpPr/>
          <p:nvPr/>
        </p:nvGrpSpPr>
        <p:grpSpPr>
          <a:xfrm>
            <a:off x="171817" y="2438024"/>
            <a:ext cx="2729955" cy="1593136"/>
            <a:chOff x="367295" y="2139868"/>
            <a:chExt cx="2729955" cy="1593136"/>
          </a:xfrm>
        </p:grpSpPr>
        <p:pic>
          <p:nvPicPr>
            <p:cNvPr id="1053" name="Picture 1052" descr="A map of the world&#10;&#10;Description automatically generated with low confidence">
              <a:extLst>
                <a:ext uri="{FF2B5EF4-FFF2-40B4-BE49-F238E27FC236}">
                  <a16:creationId xmlns:a16="http://schemas.microsoft.com/office/drawing/2014/main" id="{29D06A87-976D-47E9-8B01-3332AF4DC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95" y="2139868"/>
              <a:ext cx="2729955" cy="1593136"/>
            </a:xfrm>
            <a:prstGeom prst="rect">
              <a:avLst/>
            </a:prstGeom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FD4FBEA-2E5F-4ACB-B770-90E11F6C71CC}"/>
                </a:ext>
              </a:extLst>
            </p:cNvPr>
            <p:cNvSpPr txBox="1"/>
            <p:nvPr/>
          </p:nvSpPr>
          <p:spPr>
            <a:xfrm>
              <a:off x="556080" y="2927645"/>
              <a:ext cx="102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Maryland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8E646BF-B976-4FCD-A7DC-A422EE39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720" y="533236"/>
            <a:ext cx="4532593" cy="6284853"/>
          </a:xfrm>
          <a:prstGeom prst="rect">
            <a:avLst/>
          </a:prstGeom>
        </p:spPr>
      </p:pic>
      <p:sp>
        <p:nvSpPr>
          <p:cNvPr id="1045" name="Oval 1044">
            <a:extLst>
              <a:ext uri="{FF2B5EF4-FFF2-40B4-BE49-F238E27FC236}">
                <a16:creationId xmlns:a16="http://schemas.microsoft.com/office/drawing/2014/main" id="{0CF32F42-3EF1-4FE9-B9EA-B6A4AE031986}"/>
              </a:ext>
            </a:extLst>
          </p:cNvPr>
          <p:cNvSpPr/>
          <p:nvPr/>
        </p:nvSpPr>
        <p:spPr>
          <a:xfrm>
            <a:off x="3464869" y="2962871"/>
            <a:ext cx="1611557" cy="15113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BA6349AC-6EFF-4A69-A134-BFD2FB4A14A5}"/>
              </a:ext>
            </a:extLst>
          </p:cNvPr>
          <p:cNvSpPr txBox="1"/>
          <p:nvPr/>
        </p:nvSpPr>
        <p:spPr>
          <a:xfrm>
            <a:off x="3464869" y="-27378"/>
            <a:ext cx="4430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Baltimore County, MD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2712D85-DBC2-4451-A9B6-EA7CF717CCF0}"/>
              </a:ext>
            </a:extLst>
          </p:cNvPr>
          <p:cNvCxnSpPr>
            <a:cxnSpLocks/>
          </p:cNvCxnSpPr>
          <p:nvPr/>
        </p:nvCxnSpPr>
        <p:spPr>
          <a:xfrm flipH="1">
            <a:off x="1838632" y="615398"/>
            <a:ext cx="1524088" cy="1940989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235159D-2C90-47C2-812E-94DB59B44735}"/>
              </a:ext>
            </a:extLst>
          </p:cNvPr>
          <p:cNvCxnSpPr>
            <a:cxnSpLocks/>
          </p:cNvCxnSpPr>
          <p:nvPr/>
        </p:nvCxnSpPr>
        <p:spPr>
          <a:xfrm flipH="1" flipV="1">
            <a:off x="1850366" y="2998840"/>
            <a:ext cx="1512354" cy="370676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" descr="Brook Trout">
            <a:extLst>
              <a:ext uri="{FF2B5EF4-FFF2-40B4-BE49-F238E27FC236}">
                <a16:creationId xmlns:a16="http://schemas.microsoft.com/office/drawing/2014/main" id="{7FC2A6CB-3B9A-46B4-AF29-565DCA8AE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04" y="4700541"/>
            <a:ext cx="3954390" cy="163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50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20348E-7D6B-45A0-81E0-76A45530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1113692"/>
            <a:ext cx="10515600" cy="487101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in ISA and SC (also Cl</a:t>
            </a:r>
            <a:r>
              <a:rPr lang="en-US" b="1" baseline="3000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Ca</a:t>
            </a:r>
            <a:r>
              <a:rPr lang="en-US" b="1" baseline="3000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with great variations among sub-watersheds.</a:t>
            </a:r>
          </a:p>
          <a:p>
            <a:pPr marL="514350" indent="-514350">
              <a:buFont typeface="+mj-lt"/>
              <a:buAutoNum type="arabicPeriod"/>
            </a:pPr>
            <a:endParaRPr lang="en-US" b="1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Decreases in number of taxa, EPT taxa and percentage of urban intolerant taxa.</a:t>
            </a:r>
          </a:p>
          <a:p>
            <a:pPr marL="514350" indent="-514350">
              <a:buFont typeface="+mj-lt"/>
              <a:buAutoNum type="arabicPeriod"/>
            </a:pPr>
            <a:endParaRPr lang="en-US" b="1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Salt (deicers) was a potential driving cause of benthic declines.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5620-EB75-43A2-935F-492782BF501A}"/>
              </a:ext>
            </a:extLst>
          </p:cNvPr>
          <p:cNvSpPr txBox="1"/>
          <p:nvPr/>
        </p:nvSpPr>
        <p:spPr>
          <a:xfrm>
            <a:off x="3974122" y="295869"/>
            <a:ext cx="4243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3B7E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9936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069A7-981B-421B-B22A-92278BBD3CCD}"/>
              </a:ext>
            </a:extLst>
          </p:cNvPr>
          <p:cNvSpPr txBox="1">
            <a:spLocks/>
          </p:cNvSpPr>
          <p:nvPr/>
        </p:nvSpPr>
        <p:spPr>
          <a:xfrm>
            <a:off x="1878447" y="5568587"/>
            <a:ext cx="8435105" cy="1137013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8996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37A4CFD-976B-418E-9BE7-BD56E122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" b="3943"/>
          <a:stretch/>
        </p:blipFill>
        <p:spPr>
          <a:xfrm>
            <a:off x="6541393" y="1"/>
            <a:ext cx="5248007" cy="68580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6D47CE2-D17B-4D46-BFA5-A9ED83E123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" r="22697" b="58321"/>
          <a:stretch/>
        </p:blipFill>
        <p:spPr>
          <a:xfrm>
            <a:off x="314109" y="242534"/>
            <a:ext cx="2983549" cy="17435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D32B6-7692-4CAD-9834-66CC89FE1D50}"/>
              </a:ext>
            </a:extLst>
          </p:cNvPr>
          <p:cNvCxnSpPr>
            <a:cxnSpLocks/>
          </p:cNvCxnSpPr>
          <p:nvPr/>
        </p:nvCxnSpPr>
        <p:spPr>
          <a:xfrm flipH="1">
            <a:off x="2045110" y="123824"/>
            <a:ext cx="4552335" cy="475944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F08361-5712-4391-BA0E-A8BBE5179DED}"/>
              </a:ext>
            </a:extLst>
          </p:cNvPr>
          <p:cNvSpPr txBox="1"/>
          <p:nvPr/>
        </p:nvSpPr>
        <p:spPr>
          <a:xfrm>
            <a:off x="495499" y="991719"/>
            <a:ext cx="102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Maryland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DC063-4D59-4046-AAD6-8BBED7B6EC24}"/>
              </a:ext>
            </a:extLst>
          </p:cNvPr>
          <p:cNvCxnSpPr>
            <a:cxnSpLocks/>
          </p:cNvCxnSpPr>
          <p:nvPr/>
        </p:nvCxnSpPr>
        <p:spPr>
          <a:xfrm flipH="1" flipV="1">
            <a:off x="2045110" y="723591"/>
            <a:ext cx="4552334" cy="6010585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10A05C83-013C-4656-AA37-ED9228A029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017424"/>
              </p:ext>
            </p:extLst>
          </p:nvPr>
        </p:nvGraphicFramePr>
        <p:xfrm>
          <a:off x="314109" y="2592579"/>
          <a:ext cx="6187767" cy="3456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929">
                  <a:extLst>
                    <a:ext uri="{9D8B030D-6E8A-4147-A177-3AD203B41FA5}">
                      <a16:colId xmlns:a16="http://schemas.microsoft.com/office/drawing/2014/main" val="192867319"/>
                    </a:ext>
                  </a:extLst>
                </a:gridCol>
                <a:gridCol w="2261419">
                  <a:extLst>
                    <a:ext uri="{9D8B030D-6E8A-4147-A177-3AD203B41FA5}">
                      <a16:colId xmlns:a16="http://schemas.microsoft.com/office/drawing/2014/main" val="1748072788"/>
                    </a:ext>
                  </a:extLst>
                </a:gridCol>
                <a:gridCol w="2261419">
                  <a:extLst>
                    <a:ext uri="{9D8B030D-6E8A-4147-A177-3AD203B41FA5}">
                      <a16:colId xmlns:a16="http://schemas.microsoft.com/office/drawing/2014/main" val="1051714375"/>
                    </a:ext>
                  </a:extLst>
                </a:gridCol>
              </a:tblGrid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Sub-watershed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Number of benthic sampling stations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Number of water quality sampling stations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37550"/>
                  </a:ext>
                </a:extLst>
              </a:tr>
              <a:tr h="475499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39869"/>
                  </a:ext>
                </a:extLst>
              </a:tr>
              <a:tr h="475499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2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2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2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808875"/>
                  </a:ext>
                </a:extLst>
              </a:tr>
              <a:tr h="475499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B9A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4E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4E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4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246329"/>
                  </a:ext>
                </a:extLst>
              </a:tr>
              <a:tr h="475499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00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00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00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02886"/>
                  </a:ext>
                </a:extLst>
              </a:tr>
            </a:tbl>
          </a:graphicData>
        </a:graphic>
      </p:graphicFrame>
      <p:pic>
        <p:nvPicPr>
          <p:cNvPr id="8" name="Picture 7" descr="Brook Trout">
            <a:extLst>
              <a:ext uri="{FF2B5EF4-FFF2-40B4-BE49-F238E27FC236}">
                <a16:creationId xmlns:a16="http://schemas.microsoft.com/office/drawing/2014/main" id="{AA38E7FC-43CC-4932-91C4-D568943A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192" y="4394348"/>
            <a:ext cx="543698" cy="22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38C155-F4EF-4F9A-A5E8-FDAE76C18E7B}"/>
              </a:ext>
            </a:extLst>
          </p:cNvPr>
          <p:cNvCxnSpPr/>
          <p:nvPr/>
        </p:nvCxnSpPr>
        <p:spPr>
          <a:xfrm>
            <a:off x="6918036" y="452582"/>
            <a:ext cx="822037" cy="1062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A3EF-1E45-4527-872E-D4A69C745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81" y="955836"/>
            <a:ext cx="11594892" cy="5792531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did (a) land cover and (b) water chemistry change over the period 1987-2009?</a:t>
            </a:r>
          </a:p>
          <a:p>
            <a:pPr marL="514350" indent="-514350">
              <a:buFont typeface="+mj-lt"/>
              <a:buAutoNum type="arabicPeriod"/>
            </a:pPr>
            <a:endParaRPr lang="en-US" b="1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did benthic macroinvertebrate communities respond to rapid urban development?</a:t>
            </a:r>
          </a:p>
          <a:p>
            <a:pPr marL="514350" indent="-514350">
              <a:buFont typeface="+mj-lt"/>
              <a:buAutoNum type="arabicPeriod"/>
            </a:pPr>
            <a:endParaRPr lang="en-US" b="1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there evidence of which stressor(s) caused benthic decline? (a) a combination of multiple urban stressors or (b) salinity?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212F9-F7C0-47C7-B140-9C3FB467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479" y="420329"/>
            <a:ext cx="6413042" cy="1071014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3B7E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210496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69E8B1-91D4-4E40-8762-6806E8573081}"/>
              </a:ext>
            </a:extLst>
          </p:cNvPr>
          <p:cNvSpPr/>
          <p:nvPr/>
        </p:nvSpPr>
        <p:spPr>
          <a:xfrm>
            <a:off x="0" y="0"/>
            <a:ext cx="12192000" cy="6959600"/>
          </a:xfrm>
          <a:prstGeom prst="rect">
            <a:avLst/>
          </a:prstGeom>
          <a:solidFill>
            <a:srgbClr val="3B7E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D5A36-8AF8-4281-8337-3D2CF05C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3172"/>
            <a:ext cx="12192000" cy="2643889"/>
          </a:xfrm>
        </p:spPr>
        <p:txBody>
          <a:bodyPr>
            <a:norm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91817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580F2-B5FB-455A-B89B-54724B17574B}"/>
              </a:ext>
            </a:extLst>
          </p:cNvPr>
          <p:cNvGrpSpPr/>
          <p:nvPr/>
        </p:nvGrpSpPr>
        <p:grpSpPr>
          <a:xfrm>
            <a:off x="1299916" y="14421"/>
            <a:ext cx="9592168" cy="6367346"/>
            <a:chOff x="1299916" y="490654"/>
            <a:chExt cx="9592168" cy="63673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8E9A18-80C2-4227-9816-E0C836BBF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70"/>
            <a:stretch/>
          </p:blipFill>
          <p:spPr>
            <a:xfrm>
              <a:off x="1299916" y="1386466"/>
              <a:ext cx="9592168" cy="54715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8DF59C-FA61-4CC1-9BF4-C6D8A13CBB26}"/>
                </a:ext>
              </a:extLst>
            </p:cNvPr>
            <p:cNvSpPr txBox="1"/>
            <p:nvPr/>
          </p:nvSpPr>
          <p:spPr>
            <a:xfrm>
              <a:off x="2718568" y="490654"/>
              <a:ext cx="675486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0099F9"/>
                  </a:solidFill>
                </a:rPr>
                <a:t>Percentage of impervious surface area (ISA) </a:t>
              </a:r>
            </a:p>
            <a:p>
              <a:pPr algn="ctr"/>
              <a:r>
                <a:rPr lang="en-US" sz="2800" b="1">
                  <a:solidFill>
                    <a:srgbClr val="0099F9"/>
                  </a:solidFill>
                </a:rPr>
                <a:t>in Red Run from 2001 to 2019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BD83D60-8066-43D4-90E5-2D4D8D3A5D99}"/>
              </a:ext>
            </a:extLst>
          </p:cNvPr>
          <p:cNvSpPr/>
          <p:nvPr/>
        </p:nvSpPr>
        <p:spPr>
          <a:xfrm>
            <a:off x="2271252" y="968527"/>
            <a:ext cx="4385187" cy="4356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20CE4D-E70A-4529-B28A-D4F52936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336890"/>
            <a:ext cx="12192000" cy="529610"/>
          </a:xfrm>
        </p:spPr>
        <p:txBody>
          <a:bodyPr>
            <a:normAutofit/>
          </a:bodyPr>
          <a:lstStyle/>
          <a:p>
            <a:pPr algn="ctr"/>
            <a:r>
              <a:rPr lang="en-US" sz="2400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1a. Increase in % ISA varied greatly among the four sub-watersheds</a:t>
            </a:r>
          </a:p>
        </p:txBody>
      </p:sp>
    </p:spTree>
    <p:extLst>
      <p:ext uri="{BB962C8B-B14F-4D97-AF65-F5344CB8AC3E}">
        <p14:creationId xmlns:p14="http://schemas.microsoft.com/office/powerpoint/2010/main" val="8726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A9D5A33-F8AA-47E3-A593-6BF0F9467A95}"/>
              </a:ext>
            </a:extLst>
          </p:cNvPr>
          <p:cNvGrpSpPr/>
          <p:nvPr/>
        </p:nvGrpSpPr>
        <p:grpSpPr>
          <a:xfrm>
            <a:off x="1299915" y="177567"/>
            <a:ext cx="9592168" cy="6549991"/>
            <a:chOff x="1299916" y="668221"/>
            <a:chExt cx="9592168" cy="65499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E043A2D-D037-4CF1-92F0-0560087659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70"/>
            <a:stretch/>
          </p:blipFill>
          <p:spPr>
            <a:xfrm>
              <a:off x="1299916" y="1746678"/>
              <a:ext cx="9592168" cy="547153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2AAF75-D604-48E6-BED4-2878CF1B46FF}"/>
                </a:ext>
              </a:extLst>
            </p:cNvPr>
            <p:cNvSpPr txBox="1"/>
            <p:nvPr/>
          </p:nvSpPr>
          <p:spPr>
            <a:xfrm>
              <a:off x="2718569" y="668221"/>
              <a:ext cx="675486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0099F9"/>
                  </a:solidFill>
                </a:rPr>
                <a:t>Percentage of impervious surface area (ISA) </a:t>
              </a:r>
            </a:p>
            <a:p>
              <a:pPr algn="ctr"/>
              <a:r>
                <a:rPr lang="en-US" sz="2800" b="1">
                  <a:solidFill>
                    <a:srgbClr val="0099F9"/>
                  </a:solidFill>
                </a:rPr>
                <a:t>in Red Run from 2001 to 2019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75F4D32-5068-472B-A296-279F01844E66}"/>
              </a:ext>
            </a:extLst>
          </p:cNvPr>
          <p:cNvSpPr/>
          <p:nvPr/>
        </p:nvSpPr>
        <p:spPr>
          <a:xfrm>
            <a:off x="2399391" y="5275475"/>
            <a:ext cx="7216878" cy="3736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30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9CE6-34EA-48CB-8438-A122C191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20581"/>
            <a:ext cx="12174347" cy="737419"/>
          </a:xfrm>
        </p:spPr>
        <p:txBody>
          <a:bodyPr>
            <a:noAutofit/>
          </a:bodyPr>
          <a:lstStyle/>
          <a:p>
            <a:pPr algn="ctr"/>
            <a:r>
              <a:rPr lang="en-US" sz="2400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1b. Increases in SC and conc. of Cl</a:t>
            </a:r>
            <a:r>
              <a:rPr lang="en-US" sz="2400" b="1" baseline="3000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Ca</a:t>
            </a:r>
            <a:r>
              <a:rPr lang="en-US" sz="2400" b="1" baseline="3000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sz="2400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sub-watersheds with high % ISA.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F798F-AB01-403F-9CF8-30B5B066B982}"/>
              </a:ext>
            </a:extLst>
          </p:cNvPr>
          <p:cNvSpPr txBox="1"/>
          <p:nvPr/>
        </p:nvSpPr>
        <p:spPr>
          <a:xfrm>
            <a:off x="589936" y="1275373"/>
            <a:ext cx="33527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 change in pH, water temperature, and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Significant correlations between: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Cl</a:t>
            </a:r>
            <a:r>
              <a:rPr lang="en-US" sz="2400" baseline="30000"/>
              <a:t>-</a:t>
            </a:r>
            <a:r>
              <a:rPr lang="en-US" sz="2400"/>
              <a:t> and Ca</a:t>
            </a:r>
            <a:r>
              <a:rPr lang="en-US" sz="2400" baseline="30000"/>
              <a:t>2+</a:t>
            </a:r>
            <a:r>
              <a:rPr lang="en-US" sz="2400"/>
              <a:t> (R</a:t>
            </a:r>
            <a:r>
              <a:rPr lang="en-US" sz="2400" baseline="30000"/>
              <a:t>2</a:t>
            </a:r>
            <a:r>
              <a:rPr lang="en-US" sz="2400"/>
              <a:t> = 0.93; p &lt; 0.001)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Cl</a:t>
            </a:r>
            <a:r>
              <a:rPr lang="en-US" sz="2400" baseline="30000"/>
              <a:t>-</a:t>
            </a:r>
            <a:r>
              <a:rPr lang="en-US" sz="2400"/>
              <a:t> and SC (R</a:t>
            </a:r>
            <a:r>
              <a:rPr lang="en-US" sz="2400" baseline="30000"/>
              <a:t>2</a:t>
            </a:r>
            <a:r>
              <a:rPr lang="en-US" sz="2400"/>
              <a:t> = 0.91; p &lt; 0.001)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</a:t>
            </a:r>
            <a:r>
              <a:rPr lang="en-US" sz="2400" baseline="30000"/>
              <a:t>2+ </a:t>
            </a:r>
            <a:r>
              <a:rPr lang="en-US" sz="2400"/>
              <a:t>and SC (R</a:t>
            </a:r>
            <a:r>
              <a:rPr lang="en-US" sz="2400" baseline="30000"/>
              <a:t>2</a:t>
            </a:r>
            <a:r>
              <a:rPr lang="en-US" sz="2400"/>
              <a:t> = 0.83; p &lt; 0.001)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77B5AF-DF4C-4132-A4E4-4540D032E11E}"/>
              </a:ext>
            </a:extLst>
          </p:cNvPr>
          <p:cNvSpPr txBox="1"/>
          <p:nvPr/>
        </p:nvSpPr>
        <p:spPr>
          <a:xfrm>
            <a:off x="5371953" y="118219"/>
            <a:ext cx="4803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solidFill>
                  <a:srgbClr val="0099F9"/>
                </a:solidFill>
              </a:rPr>
              <a:t>Mean specific conductivity (SC)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7844CA-0E79-4925-96C0-4FD1BDAA72E9}"/>
              </a:ext>
            </a:extLst>
          </p:cNvPr>
          <p:cNvGrpSpPr/>
          <p:nvPr/>
        </p:nvGrpSpPr>
        <p:grpSpPr>
          <a:xfrm>
            <a:off x="4090217" y="690598"/>
            <a:ext cx="8084130" cy="5140955"/>
            <a:chOff x="4090217" y="1417160"/>
            <a:chExt cx="8084130" cy="51409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3233097-F780-420B-9457-DC29422BD8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063"/>
            <a:stretch/>
          </p:blipFill>
          <p:spPr>
            <a:xfrm>
              <a:off x="4090217" y="1417160"/>
              <a:ext cx="8084130" cy="5140955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9CFCCAE-0858-4AB4-942C-D9B0D3B4B95A}"/>
                </a:ext>
              </a:extLst>
            </p:cNvPr>
            <p:cNvGrpSpPr/>
            <p:nvPr/>
          </p:nvGrpSpPr>
          <p:grpSpPr>
            <a:xfrm>
              <a:off x="4836865" y="5846478"/>
              <a:ext cx="5893014" cy="196237"/>
              <a:chOff x="4982088" y="5183424"/>
              <a:chExt cx="5641844" cy="17744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53C48A0-049D-4F17-ADF4-2937B81AEEE9}"/>
                  </a:ext>
                </a:extLst>
              </p:cNvPr>
              <p:cNvSpPr/>
              <p:nvPr/>
            </p:nvSpPr>
            <p:spPr>
              <a:xfrm>
                <a:off x="5964631" y="5183424"/>
                <a:ext cx="865632" cy="174112"/>
              </a:xfrm>
              <a:prstGeom prst="rect">
                <a:avLst/>
              </a:prstGeom>
              <a:solidFill>
                <a:srgbClr val="FEB24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27023E-09F8-4EA1-8156-BA31A464AAE6}"/>
                  </a:ext>
                </a:extLst>
              </p:cNvPr>
              <p:cNvSpPr/>
              <p:nvPr/>
            </p:nvSpPr>
            <p:spPr>
              <a:xfrm>
                <a:off x="4982088" y="5188981"/>
                <a:ext cx="974966" cy="170068"/>
              </a:xfrm>
              <a:prstGeom prst="rect">
                <a:avLst/>
              </a:prstGeom>
              <a:solidFill>
                <a:srgbClr val="FFED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F0BD7F-2773-485C-86DE-9F2A6525710B}"/>
                  </a:ext>
                </a:extLst>
              </p:cNvPr>
              <p:cNvSpPr/>
              <p:nvPr/>
            </p:nvSpPr>
            <p:spPr>
              <a:xfrm>
                <a:off x="6830263" y="5188981"/>
                <a:ext cx="974967" cy="170068"/>
              </a:xfrm>
              <a:prstGeom prst="rect">
                <a:avLst/>
              </a:prstGeom>
              <a:solidFill>
                <a:srgbClr val="FEB24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8AFDD0-6CF9-424E-92E8-A884314E304D}"/>
                  </a:ext>
                </a:extLst>
              </p:cNvPr>
              <p:cNvSpPr/>
              <p:nvPr/>
            </p:nvSpPr>
            <p:spPr>
              <a:xfrm>
                <a:off x="7805230" y="5183424"/>
                <a:ext cx="974967" cy="177448"/>
              </a:xfrm>
              <a:prstGeom prst="rect">
                <a:avLst/>
              </a:prstGeom>
              <a:solidFill>
                <a:srgbClr val="FC4E2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1F8D87-968D-4FE9-B2AC-7F0E6C9EC769}"/>
                  </a:ext>
                </a:extLst>
              </p:cNvPr>
              <p:cNvSpPr/>
              <p:nvPr/>
            </p:nvSpPr>
            <p:spPr>
              <a:xfrm>
                <a:off x="8780197" y="5190801"/>
                <a:ext cx="974967" cy="170070"/>
              </a:xfrm>
              <a:prstGeom prst="rect">
                <a:avLst/>
              </a:prstGeom>
              <a:solidFill>
                <a:srgbClr val="B100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841023D-7150-43B4-BFCE-AD859DE08145}"/>
                  </a:ext>
                </a:extLst>
              </p:cNvPr>
              <p:cNvSpPr/>
              <p:nvPr/>
            </p:nvSpPr>
            <p:spPr>
              <a:xfrm>
                <a:off x="9750724" y="5188981"/>
                <a:ext cx="873208" cy="170069"/>
              </a:xfrm>
              <a:prstGeom prst="rect">
                <a:avLst/>
              </a:prstGeom>
              <a:solidFill>
                <a:srgbClr val="B100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BAC0A6-82EE-4FB9-B666-3B90D1CBBBEF}"/>
                </a:ext>
              </a:extLst>
            </p:cNvPr>
            <p:cNvSpPr txBox="1"/>
            <p:nvPr/>
          </p:nvSpPr>
          <p:spPr>
            <a:xfrm>
              <a:off x="4873258" y="1417160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99F9"/>
                  </a:solidFill>
                </a:rPr>
                <a:t>N</a:t>
              </a:r>
              <a:r>
                <a:rPr lang="en-US" sz="1600" baseline="-25000">
                  <a:solidFill>
                    <a:srgbClr val="0099F9"/>
                  </a:solidFill>
                </a:rPr>
                <a:t>1987</a:t>
              </a:r>
              <a:r>
                <a:rPr lang="en-US" sz="1100"/>
                <a:t> </a:t>
              </a:r>
              <a:r>
                <a:rPr lang="en-US" sz="1600">
                  <a:solidFill>
                    <a:srgbClr val="0099F9"/>
                  </a:solidFill>
                </a:rPr>
                <a:t>= 11</a:t>
              </a:r>
            </a:p>
            <a:p>
              <a:r>
                <a:rPr lang="en-US" sz="1600">
                  <a:solidFill>
                    <a:srgbClr val="0099F9"/>
                  </a:solidFill>
                </a:rPr>
                <a:t>N</a:t>
              </a:r>
              <a:r>
                <a:rPr lang="en-US" sz="1600" baseline="-25000">
                  <a:solidFill>
                    <a:srgbClr val="0099F9"/>
                  </a:solidFill>
                </a:rPr>
                <a:t>2009</a:t>
              </a:r>
              <a:r>
                <a:rPr lang="en-US" sz="1600">
                  <a:solidFill>
                    <a:srgbClr val="0099F9"/>
                  </a:solidFill>
                </a:rPr>
                <a:t> =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8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F8A0D6BA-2AE6-4B67-B3D2-9928AE1C4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240728"/>
              </p:ext>
            </p:extLst>
          </p:nvPr>
        </p:nvGraphicFramePr>
        <p:xfrm>
          <a:off x="410035" y="746586"/>
          <a:ext cx="11352264" cy="516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794">
                  <a:extLst>
                    <a:ext uri="{9D8B030D-6E8A-4147-A177-3AD203B41FA5}">
                      <a16:colId xmlns:a16="http://schemas.microsoft.com/office/drawing/2014/main" val="192867319"/>
                    </a:ext>
                  </a:extLst>
                </a:gridCol>
                <a:gridCol w="1543664">
                  <a:extLst>
                    <a:ext uri="{9D8B030D-6E8A-4147-A177-3AD203B41FA5}">
                      <a16:colId xmlns:a16="http://schemas.microsoft.com/office/drawing/2014/main" val="694505737"/>
                    </a:ext>
                  </a:extLst>
                </a:gridCol>
                <a:gridCol w="2054942">
                  <a:extLst>
                    <a:ext uri="{9D8B030D-6E8A-4147-A177-3AD203B41FA5}">
                      <a16:colId xmlns:a16="http://schemas.microsoft.com/office/drawing/2014/main" val="1748072788"/>
                    </a:ext>
                  </a:extLst>
                </a:gridCol>
                <a:gridCol w="2212258">
                  <a:extLst>
                    <a:ext uri="{9D8B030D-6E8A-4147-A177-3AD203B41FA5}">
                      <a16:colId xmlns:a16="http://schemas.microsoft.com/office/drawing/2014/main" val="1051714375"/>
                    </a:ext>
                  </a:extLst>
                </a:gridCol>
                <a:gridCol w="1700981">
                  <a:extLst>
                    <a:ext uri="{9D8B030D-6E8A-4147-A177-3AD203B41FA5}">
                      <a16:colId xmlns:a16="http://schemas.microsoft.com/office/drawing/2014/main" val="2153179717"/>
                    </a:ext>
                  </a:extLst>
                </a:gridCol>
                <a:gridCol w="1952625">
                  <a:extLst>
                    <a:ext uri="{9D8B030D-6E8A-4147-A177-3AD203B41FA5}">
                      <a16:colId xmlns:a16="http://schemas.microsoft.com/office/drawing/2014/main" val="483340500"/>
                    </a:ext>
                  </a:extLst>
                </a:gridCol>
              </a:tblGrid>
              <a:tr h="626935">
                <a:tc row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Site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Hess sampler – Spring Index Period</a:t>
                      </a:r>
                      <a:endParaRPr lang="en-US" sz="2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Change in benthic metrics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799742"/>
                  </a:ext>
                </a:extLst>
              </a:tr>
              <a:tr h="1933457">
                <a:tc vMerge="1"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Sub-watershed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Change in number of taxa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Change in n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umber of EPT taxa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Change in n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umber of Ephemeroptera taxa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Change in p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ercent urban intolerant taxa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Change in p</a:t>
                      </a: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ercent Chironomidae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37550"/>
                  </a:ext>
                </a:extLst>
              </a:tr>
              <a:tr h="65202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>
                          <a:ea typeface="Cambria Math" panose="02040503050406030204" pitchFamily="18" charset="0"/>
                        </a:rPr>
                        <a:t>10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a typeface="Cambria Math" panose="02040503050406030204" pitchFamily="18" charset="0"/>
                        </a:rPr>
                        <a:t>8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a typeface="Cambria Math" panose="02040503050406030204" pitchFamily="18" charset="0"/>
                        </a:rPr>
                        <a:t>1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a typeface="Cambria Math" panose="02040503050406030204" pitchFamily="18" charset="0"/>
                          <a:cs typeface="+mn-cs"/>
                        </a:rPr>
                        <a:t>-11%</a:t>
                      </a:r>
                      <a:endParaRPr lang="en-US" sz="2400" i="0" kern="12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4%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39869"/>
                  </a:ext>
                </a:extLst>
              </a:tr>
              <a:tr h="65202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24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-4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-6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-3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i="0">
                          <a:latin typeface="+mn-lt"/>
                          <a:ea typeface="Cambria Math" panose="02040503050406030204" pitchFamily="18" charset="0"/>
                        </a:rPr>
                        <a:t>-56%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34%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808875"/>
                  </a:ext>
                </a:extLst>
              </a:tr>
              <a:tr h="65202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B9A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4E2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-7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-8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-3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-27%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15%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246329"/>
                  </a:ext>
                </a:extLst>
              </a:tr>
              <a:tr h="652027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002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10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a typeface="Cambria Math" panose="02040503050406030204" pitchFamily="18" charset="0"/>
                        </a:rPr>
                        <a:t>1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ea typeface="Cambria Math" panose="02040503050406030204" pitchFamily="18" charset="0"/>
                        </a:rPr>
                        <a:t>1%</a:t>
                      </a:r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a typeface="Cambria Math" panose="02040503050406030204" pitchFamily="18" charset="0"/>
                        </a:rPr>
                        <a:t>-30%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0028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71A18FE-669E-4782-9B24-BD76B0D5910B}"/>
              </a:ext>
            </a:extLst>
          </p:cNvPr>
          <p:cNvSpPr txBox="1"/>
          <p:nvPr/>
        </p:nvSpPr>
        <p:spPr>
          <a:xfrm>
            <a:off x="2918879" y="174094"/>
            <a:ext cx="6325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* Absolute change = 2009 metric value – 1987 metric value</a:t>
            </a:r>
          </a:p>
        </p:txBody>
      </p:sp>
    </p:spTree>
    <p:extLst>
      <p:ext uri="{BB962C8B-B14F-4D97-AF65-F5344CB8AC3E}">
        <p14:creationId xmlns:p14="http://schemas.microsoft.com/office/powerpoint/2010/main" val="1715023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958</Words>
  <Application>Microsoft Office PowerPoint</Application>
  <PresentationFormat>Widescreen</PresentationFormat>
  <Paragraphs>168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 Light</vt:lpstr>
      <vt:lpstr>Cambria Math</vt:lpstr>
      <vt:lpstr>Calibri</vt:lpstr>
      <vt:lpstr>Office Theme</vt:lpstr>
      <vt:lpstr>Can a Maryland Piedmont Trout Stream Be Protected From Rapid Urban Development? The Long-Term View</vt:lpstr>
      <vt:lpstr>PowerPoint Presentation</vt:lpstr>
      <vt:lpstr>PowerPoint Presentation</vt:lpstr>
      <vt:lpstr>Research Questions</vt:lpstr>
      <vt:lpstr>Results</vt:lpstr>
      <vt:lpstr>1a. Increase in % ISA varied greatly among the four sub-watersheds</vt:lpstr>
      <vt:lpstr>PowerPoint Presentation</vt:lpstr>
      <vt:lpstr>1b. Increases in SC and conc. of Cl- and Ca2+ in sub-watersheds with high % ISA.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Predictable changes in benthic communities among sub-watersheds. </vt:lpstr>
      <vt:lpstr>3a. Urban stressors: Are mean tolerance values of “disappeared” taxa significantly lower than those of randomly lost taxa?  </vt:lpstr>
      <vt:lpstr>PowerPoint Presentation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a Maryland Piedmont Trout Stream Be Protected From Rapid Urban Development? The Long-Term View</dc:title>
  <dc:creator>Nguyen Tien Anh Quach</dc:creator>
  <cp:lastModifiedBy>Nguyen Tien Anh Quach</cp:lastModifiedBy>
  <cp:revision>2</cp:revision>
  <dcterms:created xsi:type="dcterms:W3CDTF">2022-04-18T19:14:39Z</dcterms:created>
  <dcterms:modified xsi:type="dcterms:W3CDTF">2022-05-06T21:13:14Z</dcterms:modified>
</cp:coreProperties>
</file>